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  <p:sldMasterId id="2147483978" r:id="rId12"/>
  </p:sldMasterIdLst>
  <p:notesMasterIdLst>
    <p:notesMasterId r:id="rId23"/>
  </p:notesMasterIdLst>
  <p:handoutMasterIdLst>
    <p:handoutMasterId r:id="rId24"/>
  </p:handoutMasterIdLst>
  <p:sldIdLst>
    <p:sldId id="371" r:id="rId13"/>
    <p:sldId id="475" r:id="rId14"/>
    <p:sldId id="489" r:id="rId15"/>
    <p:sldId id="495" r:id="rId16"/>
    <p:sldId id="491" r:id="rId17"/>
    <p:sldId id="490" r:id="rId18"/>
    <p:sldId id="492" r:id="rId19"/>
    <p:sldId id="493" r:id="rId20"/>
    <p:sldId id="494" r:id="rId21"/>
    <p:sldId id="486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E786DE-4E8F-30B6-4D93-0B6F7C06D58A}" name="Omari, Saloa (UT-MC)" initials="" userId="S::s.omari@utwente.nl::876834d6-3a69-4e87-8ebb-54ee1af09f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E2328"/>
    <a:srgbClr val="59595B"/>
    <a:srgbClr val="F0F0F0"/>
    <a:srgbClr val="939598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81D26-2840-083E-3FF3-B6E130F374EF}" v="55" dt="2024-01-30T13:23:11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30" autoAdjust="0"/>
  </p:normalViewPr>
  <p:slideViewPr>
    <p:cSldViewPr snapToGrid="0">
      <p:cViewPr varScale="1">
        <p:scale>
          <a:sx n="86" d="100"/>
          <a:sy n="86" d="100"/>
        </p:scale>
        <p:origin x="11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82885-60A0-4ED9-9875-2ADCB14366D7}" type="datetimeFigureOut">
              <a:rPr lang="nl-NL" smtClean="0"/>
              <a:t>1-2-2024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7BD68-236E-4252-AE96-8951DFACD89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059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753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830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275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49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036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9242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529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360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7408C-8460-4E32-BD5F-AFCB1ECBEBDE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1617-3B78-45B0-A408-0C29B0CDE6FE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2CB3-AF69-44D2-9797-A9FF27C50A78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15118-1834-4668-AE0B-49301C3182D9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02A3-00A3-4456-8F54-501DF722D8A2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4F0E-035E-45F2-B65B-81AA06170599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F1CF-2FE8-4D6D-B8B0-AB08EEFE6054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C41C-217D-47B1-8715-8F6D2ECFB501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C676-BE8B-421E-A8D3-F25BC5CB836D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B182E-EADE-4F63-84B6-6B8F23673E95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42C0-FC3C-4C49-B8E3-999A43C98187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A5CF4-8D7F-469D-868F-32E2F65D5073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E6DB-F8F2-4AB4-B0D6-4C30358FFC63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A26C-66CC-4058-A7F1-46E0BBA5019D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36A1-2767-4588-BF1C-A7D7C3AA41E8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ECAD-1046-4445-BC5F-CA2AF3C8AB37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8A8-F878-41A0-B94C-D12DE9B9E301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621E-DF34-4B1E-9710-201A20351B03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B307-41A1-4958-A73E-81757F657750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5E33-1D5A-4EC9-B766-D1E32A2BCB35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B9E1-D9D9-4FDB-8981-DECBF1FC631C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306C-845C-4470-B701-51B5D67A3BB0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1E4A-F177-4F91-800B-E1BE8EA46F17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2709-FEBE-4156-9413-4663CBF5A840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8389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0F39-9885-4B91-BB97-F76C0AB38B5E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2754853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E3F7-9953-4A52-AC74-9BBFACF3587B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853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4113B-2BB2-4E5C-AE22-779B3F1FF6FC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466516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ADA8F-31DD-4A07-885C-95F963E3FD7A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319272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5AA5B-74DA-4639-9C9A-EB9F1024CA51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D2AC-DDE3-4777-B655-46771DE5DBD5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9E7A-74BE-4170-A453-7FA9905F86D6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404-59F9-4662-8F5E-E10799EAB6F8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A4E0-955E-46DA-940E-3E9D5BE0DF74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966CD-A24F-4868-8222-B2B9C630BEF7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C72E8-4816-4FA5-870E-F809C7EA63FF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79B3-948F-47D4-A2A2-823AA431B591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1657-6C0F-4958-B484-4DEDAF01B046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D543-429F-4D75-880B-261A4D626AEC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6EA0B-2DED-42D0-A66A-43AE7B4C0278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5BDFF-B3E6-4BD1-AE0D-1EEF5841AC4E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9594-FBAC-4AE5-97C0-B575D1B096F6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15276-EE4F-470F-95AD-2B59BECFC168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0711-DA11-45E0-B6C6-C18309A57B9E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6EDF-F525-4A76-A6ED-58FA284812C1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8A7-6AD4-4C14-BF53-F5459F75AE02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8F94-A7A4-4FEC-8B53-592A9207AB40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69FF-AA01-47E8-B670-5EF0820DCDF3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0900E-0A1A-45CE-81B0-58B996052DE1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BD68-B1E1-4C27-9617-998B9162146C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CB15-014F-4B51-9C62-24851A69C92F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ECAD-1046-4445-BC5F-CA2AF3C8AB37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26866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0A46-7A22-4FB2-8295-DB5A67EF147E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3602-BC18-4957-8F85-F500FF2369CF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7741-9A0B-46D6-B2A8-7FCD60BD34B9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355A9-0B31-4B25-9033-7CC84C532551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7850-B8E5-403F-BF56-C851B0926125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4F2B9-F12D-493E-94E6-A3B69C0EB0FD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3D71-5B7E-4E38-8268-381E89C20550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62963-B082-4172-8935-22B28BF76A0B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82B-19F0-44E0-AAF2-448270382617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28" y="2385479"/>
            <a:ext cx="7190655" cy="2596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06" y="2386857"/>
            <a:ext cx="7190655" cy="2596348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7751570" y="4766481"/>
            <a:ext cx="206122" cy="206142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9" name="Oval 8"/>
          <p:cNvSpPr/>
          <p:nvPr userDrawn="1"/>
        </p:nvSpPr>
        <p:spPr>
          <a:xfrm>
            <a:off x="7676557" y="4851779"/>
            <a:ext cx="107579" cy="107590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0" name="Oval 9"/>
          <p:cNvSpPr/>
          <p:nvPr userDrawn="1"/>
        </p:nvSpPr>
        <p:spPr>
          <a:xfrm>
            <a:off x="7954757" y="3782731"/>
            <a:ext cx="195573" cy="195592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1" name="Oval 10"/>
          <p:cNvSpPr/>
          <p:nvPr userDrawn="1"/>
        </p:nvSpPr>
        <p:spPr>
          <a:xfrm>
            <a:off x="9089270" y="3620070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2" name="Oval 11"/>
          <p:cNvSpPr/>
          <p:nvPr userDrawn="1"/>
        </p:nvSpPr>
        <p:spPr>
          <a:xfrm>
            <a:off x="10172609" y="3735056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3" name="Oval 12"/>
          <p:cNvSpPr/>
          <p:nvPr userDrawn="1"/>
        </p:nvSpPr>
        <p:spPr>
          <a:xfrm>
            <a:off x="9461289" y="4084779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4" name="Oval 13"/>
          <p:cNvSpPr/>
          <p:nvPr userDrawn="1"/>
        </p:nvSpPr>
        <p:spPr>
          <a:xfrm>
            <a:off x="9558520" y="4709720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5" name="Oval 14"/>
          <p:cNvSpPr/>
          <p:nvPr userDrawn="1"/>
        </p:nvSpPr>
        <p:spPr>
          <a:xfrm>
            <a:off x="10584633" y="3914117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6" name="Oval 15"/>
          <p:cNvSpPr/>
          <p:nvPr userDrawn="1"/>
        </p:nvSpPr>
        <p:spPr>
          <a:xfrm>
            <a:off x="11356362" y="2515673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</p:spTree>
    <p:extLst>
      <p:ext uri="{BB962C8B-B14F-4D97-AF65-F5344CB8AC3E}">
        <p14:creationId xmlns:p14="http://schemas.microsoft.com/office/powerpoint/2010/main" val="11184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decel="6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40000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40000" decel="6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accel="40000" decel="6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accel="4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accel="40000" decel="6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40000" decel="6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40000" decel="6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28" y="2385479"/>
            <a:ext cx="7190655" cy="2596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06" y="2386857"/>
            <a:ext cx="7190655" cy="2596348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7751570" y="4766481"/>
            <a:ext cx="206122" cy="206142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9" name="Oval 8"/>
          <p:cNvSpPr/>
          <p:nvPr userDrawn="1"/>
        </p:nvSpPr>
        <p:spPr>
          <a:xfrm>
            <a:off x="7676557" y="4851779"/>
            <a:ext cx="107579" cy="107590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0" name="Oval 9"/>
          <p:cNvSpPr/>
          <p:nvPr userDrawn="1"/>
        </p:nvSpPr>
        <p:spPr>
          <a:xfrm>
            <a:off x="7954757" y="3782731"/>
            <a:ext cx="195573" cy="195592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1" name="Oval 10"/>
          <p:cNvSpPr/>
          <p:nvPr userDrawn="1"/>
        </p:nvSpPr>
        <p:spPr>
          <a:xfrm>
            <a:off x="9089270" y="3620070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2" name="Oval 11"/>
          <p:cNvSpPr/>
          <p:nvPr userDrawn="1"/>
        </p:nvSpPr>
        <p:spPr>
          <a:xfrm>
            <a:off x="10172609" y="3735056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3" name="Oval 12"/>
          <p:cNvSpPr/>
          <p:nvPr userDrawn="1"/>
        </p:nvSpPr>
        <p:spPr>
          <a:xfrm>
            <a:off x="9461289" y="4084779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4" name="Oval 13"/>
          <p:cNvSpPr/>
          <p:nvPr userDrawn="1"/>
        </p:nvSpPr>
        <p:spPr>
          <a:xfrm>
            <a:off x="9558520" y="4709720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5" name="Oval 14"/>
          <p:cNvSpPr/>
          <p:nvPr userDrawn="1"/>
        </p:nvSpPr>
        <p:spPr>
          <a:xfrm>
            <a:off x="10584633" y="3914117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6" name="Oval 15"/>
          <p:cNvSpPr/>
          <p:nvPr userDrawn="1"/>
        </p:nvSpPr>
        <p:spPr>
          <a:xfrm>
            <a:off x="11356362" y="2515673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2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decel="6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40000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40000" decel="6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accel="40000" decel="6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accel="4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accel="40000" decel="6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40000" decel="6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40000" decel="6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9310922" y="3034069"/>
            <a:ext cx="244211" cy="1700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8354612" y="1834696"/>
            <a:ext cx="741759" cy="2809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7849339" y="1651622"/>
            <a:ext cx="263345" cy="1843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7883567" y="2435273"/>
            <a:ext cx="131673" cy="1492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8322560" y="2692605"/>
            <a:ext cx="482800" cy="2106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9192160" y="3790198"/>
            <a:ext cx="232621" cy="2502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352">
            <a:off x="8711771" y="1325760"/>
            <a:ext cx="625748" cy="4601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4774885" y="1747549"/>
            <a:ext cx="1022658" cy="12685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5806746" y="4114548"/>
            <a:ext cx="258956" cy="2765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6389028" y="3128491"/>
            <a:ext cx="2238436" cy="16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4000" decel="9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2" accel="4000" decel="9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accel="36000" decel="6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5400000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2" accel="4000" decel="9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accel="36000" decel="6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5400000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2" accel="4000" decel="9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accel="36000" decel="6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" presetClass="entr" presetSubtype="2" accel="4000" decel="9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8" presetClass="emph" presetSubtype="0" accel="36000" decel="6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2" accel="4000" decel="9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accel="36000" decel="6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2" accel="4000" decel="9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8" presetClass="emph" presetSubtype="0" accel="36000" decel="6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5400000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" presetClass="entr" presetSubtype="2" accel="4000" decel="9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8" presetClass="emph" presetSubtype="0" accel="36000" decel="6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5400000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" presetClass="entr" presetSubtype="2" accel="4000" decel="9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accel="36000" decel="6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5400000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" presetClass="entr" presetSubtype="2" accel="4000" decel="94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8" presetClass="emph" presetSubtype="0" accel="36000" decel="64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5400000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9310922" y="3034069"/>
            <a:ext cx="244211" cy="1700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8354612" y="1834696"/>
            <a:ext cx="741759" cy="2809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7849339" y="1651622"/>
            <a:ext cx="263345" cy="1843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7883567" y="2435273"/>
            <a:ext cx="131673" cy="1492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8322560" y="2692605"/>
            <a:ext cx="482800" cy="2106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9192160" y="3790198"/>
            <a:ext cx="232621" cy="2502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352">
            <a:off x="8711771" y="1325760"/>
            <a:ext cx="625748" cy="4601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4774885" y="1747549"/>
            <a:ext cx="1022658" cy="12685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5806746" y="4114548"/>
            <a:ext cx="258956" cy="2765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6389028" y="3128491"/>
            <a:ext cx="2238436" cy="1646069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6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000" decel="9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accel="4000" decel="9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accel="36000" decel="6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54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2" accel="4000" decel="9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accel="36000" decel="6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5400000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accel="4000" decel="9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accel="36000" decel="6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2" accel="4000" decel="9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accel="36000" decel="6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2" accel="4000" decel="9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accel="36000" decel="6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2" accel="4000" decel="9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accel="36000" decel="6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5400000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2" accel="4000" decel="9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accel="36000" decel="6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5400000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" presetClass="entr" presetSubtype="2" accel="4000" decel="9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accel="36000" decel="6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5400000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2" accel="4000" decel="94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8" presetClass="emph" presetSubtype="0" accel="36000" decel="64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5400000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2869" y="234233"/>
            <a:ext cx="6443537" cy="47005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8477" y="231530"/>
            <a:ext cx="6443537" cy="47005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3020" y="234303"/>
            <a:ext cx="6443537" cy="47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4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2869" y="234233"/>
            <a:ext cx="6443537" cy="47005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8477" y="231530"/>
            <a:ext cx="6443537" cy="47005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3020" y="234303"/>
            <a:ext cx="6443537" cy="4700508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0406-84A7-401E-A231-AB2748DF2E3B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90805" flipH="1">
            <a:off x="7022237" y="2099845"/>
            <a:ext cx="3787163" cy="3817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3040" flipH="1" flipV="1">
            <a:off x="9902425" y="-1072958"/>
            <a:ext cx="2295412" cy="51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9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90805" flipH="1">
            <a:off x="7022237" y="2099845"/>
            <a:ext cx="3787163" cy="3817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3040" flipH="1" flipV="1">
            <a:off x="9902425" y="-1072958"/>
            <a:ext cx="2295412" cy="5137606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6593">
            <a:off x="7270515" y="1577692"/>
            <a:ext cx="3751940" cy="393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6593">
            <a:off x="7239351" y="1630527"/>
            <a:ext cx="3751940" cy="3931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4287">
            <a:off x="10499528" y="4312079"/>
            <a:ext cx="2178631" cy="9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6593">
            <a:off x="7270515" y="1577692"/>
            <a:ext cx="3751940" cy="393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6593">
            <a:off x="7239351" y="1630527"/>
            <a:ext cx="3751940" cy="3931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4287">
            <a:off x="10499528" y="4312079"/>
            <a:ext cx="2178631" cy="950119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3764" y="11512"/>
            <a:ext cx="5090908" cy="6857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89547" y="-8334"/>
            <a:ext cx="5090908" cy="68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3764" y="11512"/>
            <a:ext cx="5090908" cy="6857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89547" y="-8334"/>
            <a:ext cx="5090908" cy="6857330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03695">
            <a:off x="8582243" y="3529185"/>
            <a:ext cx="1315367" cy="1303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07259">
            <a:off x="10124430" y="3030471"/>
            <a:ext cx="1070865" cy="10612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72066">
            <a:off x="6534388" y="1219821"/>
            <a:ext cx="2462975" cy="24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4000" decel="9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2" accel="4000" decel="9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accel="36000" decel="6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5400000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2" accel="4000" decel="9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accel="36000" decel="6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64485-5DC8-456A-B8E3-42D039E4EAFD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5D1D-CAB2-48C3-9EB9-C0CD84380E13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25.pn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8DE8C7EB-F637-483E-82A0-80F42BE0622F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1848740C-BE79-4211-B3FB-C6D41B344206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FAB46B2B-F311-46D2-A02F-C1F9B674963A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B2DF9AB-47DC-47FB-81EB-26B2E3CC942F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7B882743-98CD-4856-89C9-AC2912928248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  <p:sldLayoutId id="2147483967" r:id="rId10"/>
    <p:sldLayoutId id="2147483968" r:id="rId11"/>
    <p:sldLayoutId id="2147483993" r:id="rId12"/>
    <p:sldLayoutId id="2147483994" r:id="rId13"/>
    <p:sldLayoutId id="2147483995" r:id="rId14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4FD5DA4F-98AE-4D03-BCCE-A8EE634EA2E9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  <p:sldLayoutId id="2147483996" r:id="rId21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60304D78-2BBA-46A1-9CAD-3C7FBC7BD5EA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B0EA3AE9-E423-4DF5-B7A9-0E5A118881E8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132D6A-EB76-65EC-89C4-DC4735D3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816" y="1089887"/>
            <a:ext cx="7697991" cy="2178126"/>
          </a:xfrm>
        </p:spPr>
        <p:txBody>
          <a:bodyPr/>
          <a:lstStyle/>
          <a:p>
            <a:r>
              <a:rPr lang="en-US" sz="2400" b="0" dirty="0">
                <a:ea typeface="+mj-lt"/>
                <a:cs typeface="+mj-lt"/>
              </a:rPr>
              <a:t>DEEP LEARNING PROJECT</a:t>
            </a:r>
            <a:br>
              <a:rPr lang="en-US" sz="3800" b="0" dirty="0">
                <a:ea typeface="+mj-lt"/>
                <a:cs typeface="+mj-lt"/>
              </a:rPr>
            </a:br>
            <a:r>
              <a:rPr lang="en-US" sz="3800" b="0" dirty="0">
                <a:ea typeface="+mj-lt"/>
                <a:cs typeface="+mj-lt"/>
              </a:rPr>
              <a:t>Adversarial Attack and Defense </a:t>
            </a:r>
            <a:br>
              <a:rPr lang="en-US" sz="3800" b="0" dirty="0">
                <a:ea typeface="+mj-lt"/>
                <a:cs typeface="+mj-lt"/>
              </a:rPr>
            </a:br>
            <a:r>
              <a:rPr lang="en-US" sz="3800" b="0" dirty="0">
                <a:ea typeface="+mj-lt"/>
                <a:cs typeface="+mj-lt"/>
              </a:rPr>
              <a:t>on Traffic Sign Classifier</a:t>
            </a:r>
            <a:endParaRPr lang="en-US" dirty="0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060BC31-B91D-B3C2-4710-FFE35603C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Aft>
                <a:spcPts val="600"/>
              </a:spcAft>
            </a:pPr>
            <a:endParaRPr lang="en-IE" sz="20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IE" sz="2000" dirty="0">
                <a:latin typeface="Times New Roman"/>
                <a:cs typeface="Times New Roman"/>
              </a:rPr>
              <a:t>TONGLI ZHU</a:t>
            </a:r>
          </a:p>
          <a:p>
            <a:pPr>
              <a:spcAft>
                <a:spcPts val="600"/>
              </a:spcAft>
            </a:pPr>
            <a:r>
              <a:rPr lang="en-IE" sz="2000" dirty="0">
                <a:latin typeface="Times New Roman"/>
                <a:cs typeface="Times New Roman"/>
              </a:rPr>
              <a:t>QINGYI XU</a:t>
            </a:r>
          </a:p>
          <a:p>
            <a:pPr>
              <a:spcAft>
                <a:spcPts val="600"/>
              </a:spcAft>
            </a:pPr>
            <a:r>
              <a:rPr lang="en-IE" sz="2000" dirty="0" err="1">
                <a:latin typeface="Times New Roman"/>
                <a:ea typeface="+mn-lt"/>
                <a:cs typeface="+mn-lt"/>
              </a:rPr>
              <a:t>Tinsae</a:t>
            </a:r>
            <a:r>
              <a:rPr lang="en-IE" sz="2000" dirty="0">
                <a:latin typeface="Times New Roman"/>
                <a:ea typeface="+mn-lt"/>
                <a:cs typeface="+mn-lt"/>
              </a:rPr>
              <a:t> A. </a:t>
            </a:r>
            <a:r>
              <a:rPr lang="en-IE" sz="2000" dirty="0" err="1">
                <a:latin typeface="Times New Roman"/>
                <a:ea typeface="+mn-lt"/>
                <a:cs typeface="+mn-lt"/>
              </a:rPr>
              <a:t>Yehuala</a:t>
            </a:r>
            <a:endParaRPr lang="en-IE" sz="2000" dirty="0">
              <a:latin typeface="Times New Roman"/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en-IE" sz="2000" dirty="0" err="1">
                <a:latin typeface="Times New Roman"/>
                <a:ea typeface="+mn-lt"/>
                <a:cs typeface="+mn-lt"/>
              </a:rPr>
              <a:t>Shixun</a:t>
            </a:r>
            <a:r>
              <a:rPr lang="en-IE" sz="2000" dirty="0">
                <a:latin typeface="Times New Roman"/>
                <a:ea typeface="+mn-lt"/>
                <a:cs typeface="+mn-lt"/>
              </a:rPr>
              <a:t> Liu</a:t>
            </a:r>
            <a:endParaRPr lang="en-IE" sz="2000" dirty="0">
              <a:latin typeface="Times New Roman"/>
            </a:endParaRP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43F657-22C1-F8A7-7BDD-7A6E91FA4D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C4ADE6-AC95-1C5B-91D8-D67C818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4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132D6A-EB76-65EC-89C4-DC4735D3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99" y="2088000"/>
            <a:ext cx="6699878" cy="1341000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060BC31-B91D-B3C2-4710-FFE35603C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altLang="zh-CN" sz="2400" dirty="0">
                <a:latin typeface="Times New Roman"/>
                <a:cs typeface="Times New Roman"/>
              </a:rPr>
              <a:t>TONGLI ZHU</a:t>
            </a:r>
          </a:p>
          <a:p>
            <a:pPr>
              <a:spcAft>
                <a:spcPts val="600"/>
              </a:spcAft>
            </a:pPr>
            <a:r>
              <a:rPr lang="en-IE" altLang="zh-CN" sz="2400" dirty="0">
                <a:latin typeface="Times New Roman"/>
                <a:cs typeface="Times New Roman"/>
              </a:rPr>
              <a:t>QINGYI XU</a:t>
            </a:r>
          </a:p>
          <a:p>
            <a:pPr>
              <a:spcAft>
                <a:spcPts val="600"/>
              </a:spcAft>
            </a:pPr>
            <a:r>
              <a:rPr lang="en-IE" altLang="zh-CN" sz="2400" dirty="0" err="1">
                <a:latin typeface="Times New Roman"/>
                <a:ea typeface="+mn-lt"/>
                <a:cs typeface="+mn-lt"/>
              </a:rPr>
              <a:t>Tinsae</a:t>
            </a:r>
            <a:r>
              <a:rPr lang="en-IE" altLang="zh-CN" sz="2400" dirty="0">
                <a:latin typeface="Times New Roman"/>
                <a:ea typeface="+mn-lt"/>
                <a:cs typeface="+mn-lt"/>
              </a:rPr>
              <a:t> A. </a:t>
            </a:r>
            <a:r>
              <a:rPr lang="en-IE" altLang="zh-CN" sz="2400" dirty="0" err="1">
                <a:latin typeface="Times New Roman"/>
                <a:ea typeface="+mn-lt"/>
                <a:cs typeface="+mn-lt"/>
              </a:rPr>
              <a:t>Yehuala</a:t>
            </a:r>
            <a:endParaRPr lang="en-IE" altLang="zh-CN" sz="2400" dirty="0">
              <a:latin typeface="Times New Roman"/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en-IE" altLang="zh-CN" sz="2400" dirty="0" err="1">
                <a:latin typeface="Times New Roman"/>
                <a:ea typeface="+mn-lt"/>
                <a:cs typeface="+mn-lt"/>
              </a:rPr>
              <a:t>Shixun</a:t>
            </a:r>
            <a:r>
              <a:rPr lang="en-IE" altLang="zh-CN" sz="2400" dirty="0">
                <a:latin typeface="Times New Roman"/>
                <a:ea typeface="+mn-lt"/>
                <a:cs typeface="+mn-lt"/>
              </a:rPr>
              <a:t> Liu</a:t>
            </a:r>
            <a:endParaRPr lang="en-IE" altLang="zh-CN" sz="2400" dirty="0">
              <a:latin typeface="Times New Roman"/>
            </a:endParaRP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43F657-22C1-F8A7-7BDD-7A6E91FA4D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27287-3A27-2365-01F0-F4517D5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2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071" y="412563"/>
            <a:ext cx="11052000" cy="972000"/>
          </a:xfrm>
        </p:spPr>
        <p:txBody>
          <a:bodyPr/>
          <a:lstStyle/>
          <a:p>
            <a:r>
              <a:rPr lang="en-US" altLang="zh-CN" dirty="0"/>
              <a:t>overview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1999C41-5969-F6BD-7EF9-473B5A70886E}"/>
              </a:ext>
            </a:extLst>
          </p:cNvPr>
          <p:cNvSpPr txBox="1">
            <a:spLocks/>
          </p:cNvSpPr>
          <p:nvPr/>
        </p:nvSpPr>
        <p:spPr>
          <a:xfrm>
            <a:off x="713071" y="1294544"/>
            <a:ext cx="5749374" cy="466567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00"/>
              </a:lnSpc>
              <a:buNone/>
            </a:pPr>
            <a:r>
              <a:rPr lang="en-IE" b="1" dirty="0">
                <a:solidFill>
                  <a:schemeClr val="bg2"/>
                </a:solidFill>
              </a:rPr>
              <a:t>Data Set:</a:t>
            </a:r>
          </a:p>
          <a:p>
            <a:pPr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IE" b="1" dirty="0">
                <a:solidFill>
                  <a:schemeClr val="bg2"/>
                </a:solidFill>
              </a:rPr>
              <a:t>German Traffic Sign Recognition Benchmark (GTSRB)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IE" b="1" dirty="0">
                <a:solidFill>
                  <a:schemeClr val="bg2"/>
                </a:solidFill>
              </a:rPr>
              <a:t>Model: </a:t>
            </a:r>
          </a:p>
          <a:p>
            <a:pPr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IE" b="1" dirty="0" err="1">
                <a:solidFill>
                  <a:schemeClr val="bg2"/>
                </a:solidFill>
              </a:rPr>
              <a:t>AlexNet</a:t>
            </a:r>
            <a:r>
              <a:rPr lang="en-IE" b="1" dirty="0">
                <a:solidFill>
                  <a:schemeClr val="bg2"/>
                </a:solidFill>
              </a:rPr>
              <a:t> Variant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IE" b="1" dirty="0">
                <a:solidFill>
                  <a:schemeClr val="bg2"/>
                </a:solidFill>
              </a:rPr>
              <a:t>Attack Methods: </a:t>
            </a: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IE" b="1" dirty="0">
                <a:solidFill>
                  <a:schemeClr val="bg2"/>
                </a:solidFill>
              </a:rPr>
              <a:t>Fast Gradient Sign Method (FGSM),</a:t>
            </a: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IE" b="1" dirty="0">
                <a:solidFill>
                  <a:schemeClr val="bg2"/>
                </a:solidFill>
              </a:rPr>
              <a:t>Projected Gradient Descent (PGD)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IE" b="1" dirty="0" err="1">
                <a:solidFill>
                  <a:schemeClr val="bg2"/>
                </a:solidFill>
              </a:rPr>
              <a:t>Defense</a:t>
            </a:r>
            <a:r>
              <a:rPr lang="en-IE" b="1" dirty="0">
                <a:solidFill>
                  <a:schemeClr val="bg2"/>
                </a:solidFill>
              </a:rPr>
              <a:t> Strategy: </a:t>
            </a: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IE" b="1" dirty="0">
                <a:solidFill>
                  <a:schemeClr val="bg2"/>
                </a:solidFill>
              </a:rPr>
              <a:t>Adversarial Training with FGSM and PGD Examples</a:t>
            </a: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IE" b="1" dirty="0">
                <a:solidFill>
                  <a:schemeClr val="bg2"/>
                </a:solidFill>
              </a:rPr>
              <a:t>Regularization Techniques: L2 Regularization, Dropout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IE" altLang="zh-CN" b="1" dirty="0">
                <a:solidFill>
                  <a:schemeClr val="bg2"/>
                </a:solidFill>
              </a:rPr>
              <a:t>E</a:t>
            </a:r>
            <a:r>
              <a:rPr lang="en-US" altLang="zh-CN" b="1" dirty="0">
                <a:solidFill>
                  <a:schemeClr val="bg2"/>
                </a:solidFill>
              </a:rPr>
              <a:t>valuation</a:t>
            </a:r>
            <a:r>
              <a:rPr lang="en-IE" altLang="zh-CN" b="1" dirty="0">
                <a:solidFill>
                  <a:schemeClr val="bg2"/>
                </a:solidFill>
              </a:rPr>
              <a:t>:</a:t>
            </a: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IE" altLang="zh-CN" b="1" dirty="0">
                <a:solidFill>
                  <a:schemeClr val="bg2"/>
                </a:solidFill>
              </a:rPr>
              <a:t>L</a:t>
            </a:r>
            <a:r>
              <a:rPr lang="en-US" altLang="zh-CN" b="1" dirty="0" err="1">
                <a:solidFill>
                  <a:schemeClr val="bg2"/>
                </a:solidFill>
              </a:rPr>
              <a:t>oss</a:t>
            </a:r>
            <a:endParaRPr lang="en-US" altLang="zh-CN" b="1" dirty="0">
              <a:solidFill>
                <a:schemeClr val="bg2"/>
              </a:solidFill>
            </a:endParaRP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2"/>
                </a:solidFill>
              </a:rPr>
              <a:t>Accuracy</a:t>
            </a:r>
            <a:endParaRPr lang="en-IE" altLang="zh-CN" b="1" dirty="0">
              <a:solidFill>
                <a:schemeClr val="bg2"/>
              </a:solidFill>
            </a:endParaRPr>
          </a:p>
          <a:p>
            <a:pPr marL="0" indent="0">
              <a:lnSpc>
                <a:spcPts val="2800"/>
              </a:lnSpc>
              <a:buNone/>
            </a:pPr>
            <a:endParaRPr lang="en-IE" altLang="zh-CN" b="1" dirty="0">
              <a:solidFill>
                <a:schemeClr val="bg2"/>
              </a:solidFill>
            </a:endParaRPr>
          </a:p>
          <a:p>
            <a:pPr marL="0" indent="0">
              <a:lnSpc>
                <a:spcPts val="2800"/>
              </a:lnSpc>
              <a:buNone/>
            </a:pPr>
            <a:endParaRPr lang="en-IE" b="1" dirty="0">
              <a:solidFill>
                <a:schemeClr val="bg2"/>
              </a:solidFill>
            </a:endParaRPr>
          </a:p>
          <a:p>
            <a:pPr marL="0" indent="0">
              <a:lnSpc>
                <a:spcPts val="2800"/>
              </a:lnSpc>
              <a:buNone/>
            </a:pPr>
            <a:endParaRPr lang="en-IE" b="1" dirty="0">
              <a:solidFill>
                <a:schemeClr val="bg2"/>
              </a:solidFill>
            </a:endParaRPr>
          </a:p>
          <a:p>
            <a:pPr marL="0" indent="0">
              <a:lnSpc>
                <a:spcPts val="2800"/>
              </a:lnSpc>
              <a:buNone/>
            </a:pPr>
            <a:endParaRPr lang="en-IE" b="1" dirty="0">
              <a:solidFill>
                <a:schemeClr val="bg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7E6DD9-FEA4-889B-E984-ACF3BAA25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50" b="33316"/>
          <a:stretch/>
        </p:blipFill>
        <p:spPr>
          <a:xfrm>
            <a:off x="7166324" y="162766"/>
            <a:ext cx="3617290" cy="2263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1E1223-CE5D-3AC8-321E-226A1129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324" y="2521045"/>
            <a:ext cx="3617291" cy="4294289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B9C248D-4378-0EBA-B24E-3753A49E30E6}"/>
              </a:ext>
            </a:extLst>
          </p:cNvPr>
          <p:cNvSpPr/>
          <p:nvPr/>
        </p:nvSpPr>
        <p:spPr>
          <a:xfrm>
            <a:off x="4530315" y="5247165"/>
            <a:ext cx="2268340" cy="14583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bg1"/>
                </a:solidFill>
              </a:rPr>
              <a:t>1. Smaller 3x3 convolution kernel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 Last fully connected layer - 43 categories</a:t>
            </a:r>
          </a:p>
        </p:txBody>
      </p:sp>
    </p:spTree>
    <p:extLst>
      <p:ext uri="{BB962C8B-B14F-4D97-AF65-F5344CB8AC3E}">
        <p14:creationId xmlns:p14="http://schemas.microsoft.com/office/powerpoint/2010/main" val="118834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78FAD5-0638-65FB-878D-95F7BA760C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2CF45-AF29-4B5C-EFB8-8ED8103E1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Attack and defense implementation flow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01129-7324-528F-CEC8-33ACBA06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D5797B90-D3E5-6729-331E-081C5BADD3BF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890379" y="1594434"/>
            <a:ext cx="8407601" cy="3984325"/>
          </a:xfrm>
        </p:spPr>
      </p:pic>
    </p:spTree>
    <p:extLst>
      <p:ext uri="{BB962C8B-B14F-4D97-AF65-F5344CB8AC3E}">
        <p14:creationId xmlns:p14="http://schemas.microsoft.com/office/powerpoint/2010/main" val="405164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78FAD5-0638-65FB-878D-95F7BA760C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2CF45-AF29-4B5C-EFB8-8ED8103E1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 - Attack</a:t>
            </a:r>
            <a:br>
              <a:rPr lang="en-US" dirty="0"/>
            </a:b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01129-7324-528F-CEC8-33ACBA06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6397F34-67ED-48AC-6B1B-74550C63320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/>
          <a:srcRect b="2218"/>
          <a:stretch/>
        </p:blipFill>
        <p:spPr>
          <a:xfrm>
            <a:off x="2669659" y="2929880"/>
            <a:ext cx="3096594" cy="303217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3AE9E8-3433-AE0C-D260-1B54A58A3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875" y="2929880"/>
            <a:ext cx="3027893" cy="30321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E463603-5372-CF2B-F391-265257B87BDF}"/>
              </a:ext>
            </a:extLst>
          </p:cNvPr>
          <p:cNvSpPr txBox="1"/>
          <p:nvPr/>
        </p:nvSpPr>
        <p:spPr>
          <a:xfrm>
            <a:off x="2669659" y="1685873"/>
            <a:ext cx="3603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ε = 0.12: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Original samples (left)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Samples attacked (right) by FGSM (up)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Samples attacked (right) by PGD (down)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82B399-E80E-CD16-433B-523B0AAAC4DC}"/>
              </a:ext>
            </a:extLst>
          </p:cNvPr>
          <p:cNvSpPr txBox="1"/>
          <p:nvPr/>
        </p:nvSpPr>
        <p:spPr>
          <a:xfrm>
            <a:off x="6560026" y="1683761"/>
            <a:ext cx="3603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ε = 0.015: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Original samples (left)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Samples attacked (right) by FGSM (up)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Samples attacked (right) by PGD (down)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E73496F-252B-373D-C19D-2B4823F29D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6996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334F7B0-BAA0-DBBF-1DEF-E1E772B9C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2236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1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78FAD5-0638-65FB-878D-95F7BA760C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2CF45-AF29-4B5C-EFB8-8ED8103E1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 - Attack</a:t>
            </a:r>
            <a:br>
              <a:rPr lang="en-US" dirty="0"/>
            </a:b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01129-7324-528F-CEC8-33ACBA06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2272F7E-52DA-F180-E5F8-D8C205C0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5" y="1867944"/>
            <a:ext cx="7964513" cy="42340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1B9E7D-2737-986D-AC68-ACE8192E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531" y="2106697"/>
            <a:ext cx="3921744" cy="33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78FAD5-0638-65FB-878D-95F7BA760C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2CF45-AF29-4B5C-EFB8-8ED8103E1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defense experiment configuration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01129-7324-528F-CEC8-33ACBA06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398E3D5-1E2A-F3C2-E61E-F2CF01D94C2B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5870183" y="2080322"/>
            <a:ext cx="6236572" cy="3743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F3B583-1B73-D716-A17D-552158C1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5" y="2080321"/>
            <a:ext cx="5596364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5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78FAD5-0638-65FB-878D-95F7BA760C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2CF45-AF29-4B5C-EFB8-8ED8103E1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 - Defense</a:t>
            </a:r>
            <a:br>
              <a:rPr lang="en-US" dirty="0"/>
            </a:b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01129-7324-528F-CEC8-33ACBA06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7488C4-9B3F-B31F-5CA7-3B83D57FFBC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5999" y="1805501"/>
            <a:ext cx="6785231" cy="1305000"/>
          </a:xfrm>
        </p:spPr>
        <p:txBody>
          <a:bodyPr/>
          <a:lstStyle/>
          <a:p>
            <a:r>
              <a:rPr lang="en-US" altLang="zh-CN" dirty="0"/>
              <a:t>Initial Experiment</a:t>
            </a:r>
          </a:p>
          <a:p>
            <a:pPr marL="0" indent="0">
              <a:buNone/>
            </a:pPr>
            <a:r>
              <a:rPr lang="en-US" altLang="zh-CN" dirty="0"/>
              <a:t>using ε = 0.15 and α = 0.1 as parameters for generating adversarial sample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F4CA15-FEAB-EB8A-FD1E-7CB0403A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99" y="2985096"/>
            <a:ext cx="8967082" cy="3190875"/>
          </a:xfrm>
          <a:prstGeom prst="rect">
            <a:avLst/>
          </a:prstGeom>
        </p:spPr>
      </p:pic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B2502ECD-77CE-80B1-8C28-84455CE6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009" y="307642"/>
            <a:ext cx="3746990" cy="2249024"/>
          </a:xfrm>
          <a:prstGeom prst="rect">
            <a:avLst/>
          </a:prstGeom>
        </p:spPr>
      </p:pic>
      <p:sp>
        <p:nvSpPr>
          <p:cNvPr id="9" name="闪电形 8">
            <a:extLst>
              <a:ext uri="{FF2B5EF4-FFF2-40B4-BE49-F238E27FC236}">
                <a16:creationId xmlns:a16="http://schemas.microsoft.com/office/drawing/2014/main" id="{6B6C4296-8349-75F0-0243-75D6E1BD4D5E}"/>
              </a:ext>
            </a:extLst>
          </p:cNvPr>
          <p:cNvSpPr/>
          <p:nvPr/>
        </p:nvSpPr>
        <p:spPr>
          <a:xfrm>
            <a:off x="10048126" y="619265"/>
            <a:ext cx="534256" cy="27346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04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78FAD5-0638-65FB-878D-95F7BA760C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2CF45-AF29-4B5C-EFB8-8ED8103E1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 - Defense</a:t>
            </a:r>
            <a:br>
              <a:rPr lang="en-US" dirty="0"/>
            </a:b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01129-7324-528F-CEC8-33ACBA06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7488C4-9B3F-B31F-5CA7-3B83D57FFBC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5999" y="1805501"/>
            <a:ext cx="6785231" cy="1305000"/>
          </a:xfrm>
        </p:spPr>
        <p:txBody>
          <a:bodyPr/>
          <a:lstStyle/>
          <a:p>
            <a:r>
              <a:rPr lang="en-US" altLang="zh-CN" dirty="0"/>
              <a:t>Improved Experiments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4A8029-A4C1-52DB-0DD6-FB0F06F62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65" y="2816625"/>
            <a:ext cx="5401220" cy="32519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3AEBDE-06C9-57B1-F2E9-19D17A78C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19" y="2816626"/>
            <a:ext cx="5412473" cy="32519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121300-AAB8-1732-8094-941C0ADCB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631" y="307641"/>
            <a:ext cx="3670735" cy="22490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E81FE66-600A-87C9-5354-2758C6BF38D8}"/>
              </a:ext>
            </a:extLst>
          </p:cNvPr>
          <p:cNvSpPr/>
          <p:nvPr/>
        </p:nvSpPr>
        <p:spPr>
          <a:xfrm>
            <a:off x="4802588" y="1087527"/>
            <a:ext cx="3003072" cy="844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943D5CD0-02E4-59DB-1585-47C21ABCE4D7}"/>
              </a:ext>
            </a:extLst>
          </p:cNvPr>
          <p:cNvSpPr txBox="1">
            <a:spLocks/>
          </p:cNvSpPr>
          <p:nvPr/>
        </p:nvSpPr>
        <p:spPr>
          <a:xfrm>
            <a:off x="2612296" y="6134022"/>
            <a:ext cx="2452686" cy="130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FGSM</a:t>
            </a:r>
          </a:p>
        </p:txBody>
      </p:sp>
      <p:sp>
        <p:nvSpPr>
          <p:cNvPr id="18" name="内容占位符 5">
            <a:extLst>
              <a:ext uri="{FF2B5EF4-FFF2-40B4-BE49-F238E27FC236}">
                <a16:creationId xmlns:a16="http://schemas.microsoft.com/office/drawing/2014/main" id="{A0973D4C-5907-808D-8822-CCC7CD9D032F}"/>
              </a:ext>
            </a:extLst>
          </p:cNvPr>
          <p:cNvSpPr txBox="1">
            <a:spLocks/>
          </p:cNvSpPr>
          <p:nvPr/>
        </p:nvSpPr>
        <p:spPr>
          <a:xfrm>
            <a:off x="8489679" y="6102001"/>
            <a:ext cx="2452686" cy="130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PGD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D41AC1D-BFEE-42D5-5834-B58AC6AB9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586" y="307641"/>
            <a:ext cx="3670736" cy="22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3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78FAD5-0638-65FB-878D-95F7BA760C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2CF45-AF29-4B5C-EFB8-8ED8103E1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01129-7324-528F-CEC8-33ACBA06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7488C4-9B3F-B31F-5CA7-3B83D57FFBC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145" y="4101734"/>
            <a:ext cx="10272219" cy="2217852"/>
          </a:xfrm>
        </p:spPr>
        <p:txBody>
          <a:bodyPr/>
          <a:lstStyle/>
          <a:p>
            <a:r>
              <a:rPr lang="en-US" altLang="zh-CN" sz="2800" dirty="0"/>
              <a:t>What we can improve if we continue this work</a:t>
            </a:r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Adversarial sample diversification: using different epsilons to train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Adding additional regularizations: early stopping, and continuously optimize the parameters of the L2 regularization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Trying more advanced methods(model): </a:t>
            </a:r>
            <a:r>
              <a:rPr lang="sv-SE" altLang="zh-CN" dirty="0"/>
              <a:t>C&amp;W Attack (Carlini &amp; Wagner Attack)</a:t>
            </a:r>
            <a:r>
              <a:rPr lang="en-US" altLang="zh-CN" dirty="0"/>
              <a:t>, GANs for Defense (Generative Adversarial Networks.</a:t>
            </a:r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6DC452DC-E6E4-1061-16EB-6BF6123CE549}"/>
              </a:ext>
            </a:extLst>
          </p:cNvPr>
          <p:cNvSpPr txBox="1">
            <a:spLocks/>
          </p:cNvSpPr>
          <p:nvPr/>
        </p:nvSpPr>
        <p:spPr>
          <a:xfrm>
            <a:off x="670145" y="1647340"/>
            <a:ext cx="10272219" cy="20483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What we learn through this course and project</a:t>
            </a:r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How to setup Deep learning training environment.(GPU)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How to test a pre-trained model.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How to modify the model and train the new model.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What methods we can take to change the model’s generalization.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The knowledge about the FGSM, PGD, and Regulation——from theory to practice.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16724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54C0FC0E-98CE-4C05-A26B-BA3F145A075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27C661BF-CB0D-4941-B353-0504BC820073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74802353-F7F4-49F9-B146-127C2170665F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E89F838F-CADD-4335-83E6-AD805E180CF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1B28633E-A413-498B-A4E2-0B096DA351CE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EF685AB9-EADC-4409-A685-C9D216DEE08D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D4572B67-19AA-4CA5-88BA-A28199D0D01A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6509656B-76B3-4102-AFFA-BD59CF4C4A50}"/>
    </a:ext>
  </a:extLst>
</a:theme>
</file>

<file path=ppt/theme/theme9.xml><?xml version="1.0" encoding="utf-8"?>
<a:theme xmlns:a="http://schemas.openxmlformats.org/drawingml/2006/main" name="Titel slides U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DB4E3237-73B0-4FAF-8C1C-85E79662D6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84f63f-cbf3-48ee-87f8-5c478837b7a6">
      <Terms xmlns="http://schemas.microsoft.com/office/infopath/2007/PartnerControls"/>
    </lcf76f155ced4ddcb4097134ff3c332f>
    <TaxCatchAll xmlns="a3580694-730a-4f86-8319-5f5d532b05a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DAF222FBA324084ABBE78896BC302" ma:contentTypeVersion="13" ma:contentTypeDescription="Create a new document." ma:contentTypeScope="" ma:versionID="b9e82e0f69e0961ecaff4f3fea8380c9">
  <xsd:schema xmlns:xsd="http://www.w3.org/2001/XMLSchema" xmlns:xs="http://www.w3.org/2001/XMLSchema" xmlns:p="http://schemas.microsoft.com/office/2006/metadata/properties" xmlns:ns2="d284f63f-cbf3-48ee-87f8-5c478837b7a6" xmlns:ns3="a3580694-730a-4f86-8319-5f5d532b05a4" targetNamespace="http://schemas.microsoft.com/office/2006/metadata/properties" ma:root="true" ma:fieldsID="d11a5c9a78e1127c09ae3f379441dd21" ns2:_="" ns3:_="">
    <xsd:import namespace="d284f63f-cbf3-48ee-87f8-5c478837b7a6"/>
    <xsd:import namespace="a3580694-730a-4f86-8319-5f5d532b05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84f63f-cbf3-48ee-87f8-5c478837b7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580694-730a-4f86-8319-5f5d532b05a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be5eda4b-e060-4fb4-90a0-c19bb014be62}" ma:internalName="TaxCatchAll" ma:showField="CatchAllData" ma:web="a3580694-730a-4f86-8319-5f5d532b05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a3580694-730a-4f86-8319-5f5d532b05a4"/>
    <ds:schemaRef ds:uri="d284f63f-cbf3-48ee-87f8-5c478837b7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E148C8-C965-438B-824E-D034DC5E5454}">
  <ds:schemaRefs>
    <ds:schemaRef ds:uri="a3580694-730a-4f86-8319-5f5d532b05a4"/>
    <ds:schemaRef ds:uri="d284f63f-cbf3-48ee-87f8-5c478837b7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corporate-presentation-university-of-twente</Template>
  <TotalTime>229</TotalTime>
  <Words>350</Words>
  <Application>Microsoft Office PowerPoint</Application>
  <PresentationFormat>宽屏</PresentationFormat>
  <Paragraphs>79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Arial Narrow</vt:lpstr>
      <vt:lpstr>Calibri</vt:lpstr>
      <vt:lpstr>Times New Roman</vt:lpstr>
      <vt:lpstr>Wingdings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Titel slides UT</vt:lpstr>
      <vt:lpstr>DEEP LEARNING PROJECT Adversarial Attack and Defense  on Traffic Sign Classifier</vt:lpstr>
      <vt:lpstr>overview </vt:lpstr>
      <vt:lpstr>Attack and defense implementation flow</vt:lpstr>
      <vt:lpstr>Result - Attack </vt:lpstr>
      <vt:lpstr>Result - Attack </vt:lpstr>
      <vt:lpstr>defense experiment configuration </vt:lpstr>
      <vt:lpstr>Result - Defense </vt:lpstr>
      <vt:lpstr>Result - Defense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Instructions: READ ME!</dc:title>
  <dc:creator>Rodriguez Barrero, G.M. (Gonzalo, Student M-ROB)</dc:creator>
  <dc:description>Template by HQ Solutions</dc:description>
  <cp:lastModifiedBy>Zhu, T. (Tongli, Student M-ROB)</cp:lastModifiedBy>
  <cp:revision>4</cp:revision>
  <dcterms:created xsi:type="dcterms:W3CDTF">2023-10-30T13:29:48Z</dcterms:created>
  <dcterms:modified xsi:type="dcterms:W3CDTF">2024-02-01T20:34:22Z</dcterms:modified>
</cp:coreProperties>
</file>